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2"/>
  </p:notesMasterIdLst>
  <p:handoutMasterIdLst>
    <p:handoutMasterId r:id="rId33"/>
  </p:handoutMasterIdLst>
  <p:sldIdLst>
    <p:sldId id="284" r:id="rId5"/>
    <p:sldId id="259" r:id="rId6"/>
    <p:sldId id="265" r:id="rId7"/>
    <p:sldId id="316" r:id="rId8"/>
    <p:sldId id="317" r:id="rId9"/>
    <p:sldId id="318" r:id="rId10"/>
    <p:sldId id="319" r:id="rId11"/>
    <p:sldId id="323" r:id="rId12"/>
    <p:sldId id="324" r:id="rId13"/>
    <p:sldId id="320" r:id="rId14"/>
    <p:sldId id="327" r:id="rId15"/>
    <p:sldId id="328" r:id="rId16"/>
    <p:sldId id="329" r:id="rId17"/>
    <p:sldId id="330" r:id="rId18"/>
    <p:sldId id="331" r:id="rId19"/>
    <p:sldId id="332" r:id="rId20"/>
    <p:sldId id="326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0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0">
          <p15:clr>
            <a:srgbClr val="A4A3A4"/>
          </p15:clr>
        </p15:guide>
        <p15:guide id="2" pos="37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226"/>
    <a:srgbClr val="90C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765"/>
    <p:restoredTop sz="94663"/>
  </p:normalViewPr>
  <p:slideViewPr>
    <p:cSldViewPr snapToGrid="0" snapToObjects="1">
      <p:cViewPr varScale="1">
        <p:scale>
          <a:sx n="55" d="100"/>
          <a:sy n="55" d="100"/>
        </p:scale>
        <p:origin x="17" y="286"/>
      </p:cViewPr>
      <p:guideLst>
        <p:guide orient="horz" pos="2080"/>
        <p:guide pos="37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三角形 2"/>
          <p:cNvSpPr/>
          <p:nvPr userDrawn="1"/>
        </p:nvSpPr>
        <p:spPr>
          <a:xfrm rot="5400000">
            <a:off x="61493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三角形 3"/>
          <p:cNvSpPr/>
          <p:nvPr userDrawn="1"/>
        </p:nvSpPr>
        <p:spPr>
          <a:xfrm rot="5400000">
            <a:off x="78638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237206" y="1507524"/>
            <a:ext cx="1717589" cy="852617"/>
          </a:xfrm>
          <a:prstGeom prst="rect">
            <a:avLst/>
          </a:prstGeom>
          <a:noFill/>
          <a:ln w="25400">
            <a:solidFill>
              <a:srgbClr val="64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5237206" y="2335426"/>
            <a:ext cx="1717589" cy="85261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564659" y="1291282"/>
            <a:ext cx="1062681" cy="420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 userDrawn="1"/>
        </p:nvSpPr>
        <p:spPr>
          <a:xfrm flipV="1">
            <a:off x="5935362" y="2654358"/>
            <a:ext cx="321276" cy="2147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三角形 2"/>
          <p:cNvSpPr/>
          <p:nvPr userDrawn="1"/>
        </p:nvSpPr>
        <p:spPr>
          <a:xfrm rot="5400000">
            <a:off x="61493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三角形 3"/>
          <p:cNvSpPr/>
          <p:nvPr userDrawn="1"/>
        </p:nvSpPr>
        <p:spPr>
          <a:xfrm rot="5400000">
            <a:off x="78638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三角形 2"/>
          <p:cNvSpPr/>
          <p:nvPr userDrawn="1"/>
        </p:nvSpPr>
        <p:spPr>
          <a:xfrm rot="5400000">
            <a:off x="61493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三角形 3"/>
          <p:cNvSpPr/>
          <p:nvPr userDrawn="1"/>
        </p:nvSpPr>
        <p:spPr>
          <a:xfrm rot="5400000">
            <a:off x="78638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237206" y="1507524"/>
            <a:ext cx="1717589" cy="852617"/>
          </a:xfrm>
          <a:prstGeom prst="rect">
            <a:avLst/>
          </a:prstGeom>
          <a:noFill/>
          <a:ln w="25400">
            <a:solidFill>
              <a:srgbClr val="64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5237206" y="2335426"/>
            <a:ext cx="1717589" cy="85261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564659" y="1291282"/>
            <a:ext cx="1062681" cy="420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 userDrawn="1"/>
        </p:nvSpPr>
        <p:spPr>
          <a:xfrm flipV="1">
            <a:off x="5935362" y="2654358"/>
            <a:ext cx="321276" cy="2147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237206" y="1507524"/>
            <a:ext cx="1717589" cy="852617"/>
          </a:xfrm>
          <a:prstGeom prst="rect">
            <a:avLst/>
          </a:prstGeom>
          <a:noFill/>
          <a:ln w="25400">
            <a:solidFill>
              <a:srgbClr val="64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5237206" y="2335426"/>
            <a:ext cx="1717589" cy="85261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564659" y="1291282"/>
            <a:ext cx="1062681" cy="420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 userDrawn="1"/>
        </p:nvSpPr>
        <p:spPr>
          <a:xfrm flipV="1">
            <a:off x="5935362" y="2654358"/>
            <a:ext cx="321276" cy="2147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8.png"/><Relationship Id="rId4" Type="http://schemas.openxmlformats.org/officeDocument/2006/relationships/image" Target="ppt/slides/NUL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44.wmf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3.wmf"/><Relationship Id="rId4" Type="http://schemas.openxmlformats.org/officeDocument/2006/relationships/image" Target="ppt/slides/NULL" TargetMode="External"/><Relationship Id="rId9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ppt/slides/NULL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终止符 6"/>
          <p:cNvSpPr/>
          <p:nvPr/>
        </p:nvSpPr>
        <p:spPr>
          <a:xfrm>
            <a:off x="8709102" y="4245344"/>
            <a:ext cx="2362379" cy="538529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-1" fmla="*/ 2498 w 20623"/>
              <a:gd name="connsiteY0-2" fmla="*/ 0 h 21600"/>
              <a:gd name="connsiteX1-3" fmla="*/ 17148 w 20623"/>
              <a:gd name="connsiteY1-4" fmla="*/ 0 h 21600"/>
              <a:gd name="connsiteX2-5" fmla="*/ 20623 w 20623"/>
              <a:gd name="connsiteY2-6" fmla="*/ 10800 h 21600"/>
              <a:gd name="connsiteX3-7" fmla="*/ 17148 w 20623"/>
              <a:gd name="connsiteY3-8" fmla="*/ 21600 h 21600"/>
              <a:gd name="connsiteX4-9" fmla="*/ 2498 w 20623"/>
              <a:gd name="connsiteY4-10" fmla="*/ 21600 h 21600"/>
              <a:gd name="connsiteX5-11" fmla="*/ 0 w 20623"/>
              <a:gd name="connsiteY5-12" fmla="*/ 11308 h 21600"/>
              <a:gd name="connsiteX6-13" fmla="*/ 2498 w 20623"/>
              <a:gd name="connsiteY6-14" fmla="*/ 0 h 21600"/>
              <a:gd name="connsiteX0-15" fmla="*/ 2498 w 19499"/>
              <a:gd name="connsiteY0-16" fmla="*/ 0 h 21600"/>
              <a:gd name="connsiteX1-17" fmla="*/ 17148 w 19499"/>
              <a:gd name="connsiteY1-18" fmla="*/ 0 h 21600"/>
              <a:gd name="connsiteX2-19" fmla="*/ 19499 w 19499"/>
              <a:gd name="connsiteY2-20" fmla="*/ 11054 h 21600"/>
              <a:gd name="connsiteX3-21" fmla="*/ 17148 w 19499"/>
              <a:gd name="connsiteY3-22" fmla="*/ 21600 h 21600"/>
              <a:gd name="connsiteX4-23" fmla="*/ 2498 w 19499"/>
              <a:gd name="connsiteY4-24" fmla="*/ 21600 h 21600"/>
              <a:gd name="connsiteX5-25" fmla="*/ 0 w 19499"/>
              <a:gd name="connsiteY5-26" fmla="*/ 11308 h 21600"/>
              <a:gd name="connsiteX6-27" fmla="*/ 2498 w 19499"/>
              <a:gd name="connsiteY6-28" fmla="*/ 0 h 21600"/>
              <a:gd name="connsiteX0-29" fmla="*/ 2498 w 19890"/>
              <a:gd name="connsiteY0-30" fmla="*/ 0 h 21600"/>
              <a:gd name="connsiteX1-31" fmla="*/ 17148 w 19890"/>
              <a:gd name="connsiteY1-32" fmla="*/ 0 h 21600"/>
              <a:gd name="connsiteX2-33" fmla="*/ 19890 w 19890"/>
              <a:gd name="connsiteY2-34" fmla="*/ 11054 h 21600"/>
              <a:gd name="connsiteX3-35" fmla="*/ 17148 w 19890"/>
              <a:gd name="connsiteY3-36" fmla="*/ 21600 h 21600"/>
              <a:gd name="connsiteX4-37" fmla="*/ 2498 w 19890"/>
              <a:gd name="connsiteY4-38" fmla="*/ 21600 h 21600"/>
              <a:gd name="connsiteX5-39" fmla="*/ 0 w 19890"/>
              <a:gd name="connsiteY5-40" fmla="*/ 11308 h 21600"/>
              <a:gd name="connsiteX6-41" fmla="*/ 2498 w 19890"/>
              <a:gd name="connsiteY6-42" fmla="*/ 0 h 21600"/>
              <a:gd name="connsiteX0-43" fmla="*/ 2742 w 20134"/>
              <a:gd name="connsiteY0-44" fmla="*/ 0 h 21600"/>
              <a:gd name="connsiteX1-45" fmla="*/ 17392 w 20134"/>
              <a:gd name="connsiteY1-46" fmla="*/ 0 h 21600"/>
              <a:gd name="connsiteX2-47" fmla="*/ 20134 w 20134"/>
              <a:gd name="connsiteY2-48" fmla="*/ 11054 h 21600"/>
              <a:gd name="connsiteX3-49" fmla="*/ 17392 w 20134"/>
              <a:gd name="connsiteY3-50" fmla="*/ 21600 h 21600"/>
              <a:gd name="connsiteX4-51" fmla="*/ 2742 w 20134"/>
              <a:gd name="connsiteY4-52" fmla="*/ 21600 h 21600"/>
              <a:gd name="connsiteX5-53" fmla="*/ 0 w 20134"/>
              <a:gd name="connsiteY5-54" fmla="*/ 11562 h 21600"/>
              <a:gd name="connsiteX6-55" fmla="*/ 2742 w 20134"/>
              <a:gd name="connsiteY6-56" fmla="*/ 0 h 21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0134" h="21600">
                <a:moveTo>
                  <a:pt x="2742" y="0"/>
                </a:moveTo>
                <a:lnTo>
                  <a:pt x="17392" y="0"/>
                </a:lnTo>
                <a:cubicBezTo>
                  <a:pt x="19311" y="0"/>
                  <a:pt x="20134" y="5089"/>
                  <a:pt x="20134" y="11054"/>
                </a:cubicBezTo>
                <a:cubicBezTo>
                  <a:pt x="20134" y="17019"/>
                  <a:pt x="19311" y="21600"/>
                  <a:pt x="17392" y="21600"/>
                </a:cubicBezTo>
                <a:lnTo>
                  <a:pt x="2742" y="21600"/>
                </a:lnTo>
                <a:cubicBezTo>
                  <a:pt x="823" y="21600"/>
                  <a:pt x="0" y="17527"/>
                  <a:pt x="0" y="11562"/>
                </a:cubicBezTo>
                <a:cubicBezTo>
                  <a:pt x="0" y="5597"/>
                  <a:pt x="823" y="0"/>
                  <a:pt x="27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600" b="1" spc="300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</a:t>
            </a:r>
            <a:r>
              <a:rPr kumimoji="1" lang="zh-CN" sz="2600" b="1" spc="300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必修</a:t>
            </a:r>
            <a:r>
              <a:rPr kumimoji="1" lang="en-US" altLang="zh-CN" sz="2600" b="1" spc="300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2" y="108142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0245" y="1024255"/>
            <a:ext cx="45104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题型3　运动的合成与分解</a:t>
            </a:r>
          </a:p>
        </p:txBody>
      </p:sp>
      <p:sp>
        <p:nvSpPr>
          <p:cNvPr id="4" name="矩形 3"/>
          <p:cNvSpPr/>
          <p:nvPr/>
        </p:nvSpPr>
        <p:spPr>
          <a:xfrm>
            <a:off x="533402" y="31985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169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[黑龙江哈尔滨第六中学2019高一下月考]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关于两个运动的合运动，下列说法中正确的是(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A．两个直线运动的合运动一定是直线运动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B．两个互成角度的匀速直线运动的合运动一定是匀速直线运动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C．两个互成角度的匀变速直线运动的合运动一定是匀变速直线运动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D．两个分运动的时间和它们合运动的时间不相等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31644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1"/>
      <p:bldP spid="4" grpId="0" bldLvl="0" animBg="1"/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8462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169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[湖北沙市中学2019高一下月考]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春节期间人们放飞孔明灯表达对新年的祝福，如图所示，孔明灯在Oy方向做匀加速运动，在Ox方向做匀速运动，则孔明灯的运动轨迹可能为(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　　　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A．直线OA               B．曲线OB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C．曲线OC               D．曲线OD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38121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-2147482603" descr="HT-1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7149465" y="2155825"/>
            <a:ext cx="783590" cy="967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-2147482602" descr="19BSTWLZW1-8.TIF"/>
          <p:cNvPicPr>
            <a:picLocks noChangeAspect="1"/>
          </p:cNvPicPr>
          <p:nvPr/>
        </p:nvPicPr>
        <p:blipFill>
          <a:blip r:embed="rId4" r:link="rId3"/>
          <a:stretch>
            <a:fillRect/>
          </a:stretch>
        </p:blipFill>
        <p:spPr>
          <a:xfrm>
            <a:off x="8727440" y="2155825"/>
            <a:ext cx="1119505" cy="1136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40367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265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[安徽蚌埠第二中学2019高一下期中]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如图所示，内壁光滑的牛顿管抽成真空，现让牛顿管竖直倒立，同时水平向右匀速移动，则管中羽毛的运动轨迹可能是(　　)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030" y="40026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-2147482601" descr="19BSTWLZW1-9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10435590" y="1892935"/>
            <a:ext cx="346075" cy="1344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-2147482600" descr="19BSTWLZW1-10.TIF"/>
          <p:cNvPicPr>
            <a:picLocks noChangeAspect="1"/>
          </p:cNvPicPr>
          <p:nvPr/>
        </p:nvPicPr>
        <p:blipFill>
          <a:blip r:embed="rId4" r:link="rId3"/>
          <a:stretch>
            <a:fillRect/>
          </a:stretch>
        </p:blipFill>
        <p:spPr>
          <a:xfrm>
            <a:off x="1504315" y="2155825"/>
            <a:ext cx="598805" cy="864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-2147482599" descr="19BSTWLZW1-11.TIF"/>
          <p:cNvPicPr>
            <a:picLocks noChangeAspect="1"/>
          </p:cNvPicPr>
          <p:nvPr/>
        </p:nvPicPr>
        <p:blipFill>
          <a:blip r:embed="rId5" r:link="rId3"/>
          <a:stretch>
            <a:fillRect/>
          </a:stretch>
        </p:blipFill>
        <p:spPr>
          <a:xfrm>
            <a:off x="2974340" y="2155825"/>
            <a:ext cx="610235" cy="8807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 descr="19BSTWLZW1-12.TIF"/>
          <p:cNvPicPr>
            <a:picLocks noChangeAspect="1"/>
          </p:cNvPicPr>
          <p:nvPr/>
        </p:nvPicPr>
        <p:blipFill>
          <a:blip r:embed="rId6" r:link="rId3"/>
          <a:stretch>
            <a:fillRect/>
          </a:stretch>
        </p:blipFill>
        <p:spPr>
          <a:xfrm>
            <a:off x="4441190" y="2139950"/>
            <a:ext cx="622300" cy="897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 descr="19BSTWLZW1-12.TIF"/>
          <p:cNvPicPr>
            <a:picLocks noChangeAspect="1"/>
          </p:cNvPicPr>
          <p:nvPr/>
        </p:nvPicPr>
        <p:blipFill>
          <a:blip r:embed="rId6" r:link="rId3"/>
          <a:stretch>
            <a:fillRect/>
          </a:stretch>
        </p:blipFill>
        <p:spPr>
          <a:xfrm rot="10800000">
            <a:off x="5784850" y="2116455"/>
            <a:ext cx="622300" cy="897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5842000" y="3244533"/>
            <a:ext cx="48895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634230" y="3244533"/>
            <a:ext cx="42926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541780" y="3244533"/>
            <a:ext cx="52324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974340" y="3244533"/>
            <a:ext cx="52324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  <p:bldP spid="18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71032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135380"/>
            <a:ext cx="10574655" cy="265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[浙江金华十校2018高一下期末]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在第十一届珠海国际航展上，歼－20战机是此次航展最大的“明星”．歼－20战机在降落过程中水平方向的初速度为60 m/s，竖直方向的初速度为6 m/s，已知歼－20战机在水平方向做加速度大小为2 m/s</a:t>
            </a:r>
            <a:r>
              <a:rPr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的匀减速直线运动，在竖直方向做加速度大小为0.2 m/s</a:t>
            </a:r>
            <a:r>
              <a:rPr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的匀减速直线运动，则歼－20战机在降落过程中，下列说法正确的是(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A．歼－20战机的运动轨迹为曲线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B．经20 s，歼－20战机水平方向的分速度与竖直方向的分速度大小相等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C．在前20 s内，歼－20战机在水平方向的分位移与竖直方向的分位移大小相等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D．歼－20战机在前20 s内，水平方向的平均速度为40 m/s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367627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-2147482596" descr="GZBXBX2-8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372600" y="2324100"/>
            <a:ext cx="1410335" cy="978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2" y="108142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0245" y="1024255"/>
            <a:ext cx="45104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题型4　对实际运动的分解</a:t>
            </a:r>
          </a:p>
        </p:txBody>
      </p:sp>
      <p:sp>
        <p:nvSpPr>
          <p:cNvPr id="4" name="矩形 3"/>
          <p:cNvSpPr/>
          <p:nvPr/>
        </p:nvSpPr>
        <p:spPr>
          <a:xfrm>
            <a:off x="533402" y="405576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137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[辽宁六校协作体2019高一下期中]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图所示，有一竖直放置的“T”形架，表面光滑，滑块A、B分别套在水平杆与竖直杆上，A、B用一不可伸长的轻细绳相连，A、B质量相等，且可看作质点，开始时细绳水平伸直，A、B静止．由静止释放B后，已知当细绳与竖直方向的夹角为60°时，滑块B沿着竖直杆下滑的速度大小为v，则此时A的速度大小为(　　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402171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-2147482595" descr="19BSTWLZW1-14.TIF"/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9076690" y="2586990"/>
            <a:ext cx="1654175" cy="83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2922905"/>
            <a:ext cx="7372350" cy="885825"/>
          </a:xfrm>
          <a:prstGeom prst="rect">
            <a:avLst/>
          </a:prstGeom>
        </p:spPr>
      </p:pic>
      <p:graphicFrame>
        <p:nvGraphicFramePr>
          <p:cNvPr id="15" name="对象 14"/>
          <p:cNvGraphicFramePr/>
          <p:nvPr/>
        </p:nvGraphicFramePr>
        <p:xfrm>
          <a:off x="6573520" y="5053965"/>
          <a:ext cx="317500" cy="464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6" imgW="317500" imgH="464185" progId="Equation.KSEE3">
                  <p:embed/>
                </p:oleObj>
              </mc:Choice>
              <mc:Fallback>
                <p:oleObj r:id="rId6" imgW="317500" imgH="464185" progId="Equation.KSEE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73520" y="5053965"/>
                        <a:ext cx="317500" cy="464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1"/>
      <p:bldP spid="4" grpId="0" bldLvl="0" animBg="1"/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44616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10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13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[黑龙江铁人中学2019高一上月考]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如图所示，一根长直轻杆AB在墙角沿竖直墙和水平地面滑 动．当AB杆和墙的夹角为θ时，杆的A端沿墙下滑的速度大小为    ，B端沿地面滑动的速度大小为   ，则       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的关系是(　　)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341211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-2147482594" descr="BX2-195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008745" y="2259965"/>
            <a:ext cx="1313180" cy="1245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2569210"/>
            <a:ext cx="5000625" cy="7912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00" y="1812290"/>
            <a:ext cx="304800" cy="2667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0995" y="1831340"/>
            <a:ext cx="276225" cy="2476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5" y="2129790"/>
            <a:ext cx="742950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75096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17855" y="1394460"/>
            <a:ext cx="10574655" cy="233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[湖北宜昌2019高一下期中]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人用绳子通过定滑轮拉物体A，A穿在光滑的竖直杆上，当以速度   匀速地拉绳，使物体A到达如图所示位置时，绳与竖直杆的夹角为θ，以下说法正确的是(　　)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A．A物体的运动可分解成沿绳子方向的直线运动和沿竖直杆向上的运动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B．A物体实际运动的速度是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C．A物体实际运动的速度是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D．A物体处于失重状态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371691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-2147482593" descr="GZBXBX2-10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304020" y="2372995"/>
            <a:ext cx="1621790" cy="11087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2995295"/>
            <a:ext cx="685800" cy="4857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650" y="2795270"/>
            <a:ext cx="685800" cy="2000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075" y="1542415"/>
            <a:ext cx="228600" cy="19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2" y="108142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0245" y="1024255"/>
            <a:ext cx="82092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易错点1　不能判断不同受力情况下物体的运动性质</a:t>
            </a:r>
          </a:p>
        </p:txBody>
      </p:sp>
      <p:sp>
        <p:nvSpPr>
          <p:cNvPr id="4" name="矩形 3"/>
          <p:cNvSpPr/>
          <p:nvPr/>
        </p:nvSpPr>
        <p:spPr>
          <a:xfrm>
            <a:off x="476252" y="3020077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刷易错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169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15．一物体在F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、F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、F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三个恒力共同作用下做匀速直线运动，突然撤去F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这个力，则(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A．物体立即朝F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的反方向返回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B．物体一定改做匀变速曲线运动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C．物体有可能沿F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原方向做匀减速运动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D．物体有可能沿F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反方向做匀减速运动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2880" y="298603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6252" y="489015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0244" y="4831837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6492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易错分析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1"/>
      <p:bldP spid="4" grpId="0" bldLvl="0" animBg="1"/>
      <p:bldP spid="8" grpId="0"/>
      <p:bldP spid="12" grpId="0"/>
      <p:bldP spid="11" grpId="0" bldLvl="0" animBg="1"/>
      <p:bldP spid="14" grpId="0"/>
      <p:bldP spid="1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2" y="108142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0245" y="1024255"/>
            <a:ext cx="82092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易错点2　不能熟练运用平行四边形定则对运动进行合成和分解</a:t>
            </a:r>
          </a:p>
        </p:txBody>
      </p:sp>
      <p:sp>
        <p:nvSpPr>
          <p:cNvPr id="4" name="矩形 3"/>
          <p:cNvSpPr/>
          <p:nvPr/>
        </p:nvSpPr>
        <p:spPr>
          <a:xfrm>
            <a:off x="476252" y="3248677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刷易错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．某电视台举办了一期群众娱乐节目，其中有一个环节是让群众演员站在一个旋转较快的大平台边缘上，向大平台圆心处的球筐内投篮球．如果群众演员相对平台静止，则下面各俯视图中哪幅图中的篮球可能被投入球筐(图中箭头指向表示投篮方向)(　　)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880" y="321463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6252" y="433770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0244" y="4279387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6492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易错分析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365" y="2449195"/>
            <a:ext cx="4221480" cy="1205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1"/>
      <p:bldP spid="4" grpId="0" bldLvl="0" animBg="1"/>
      <p:bldP spid="8" grpId="0"/>
      <p:bldP spid="12" grpId="0"/>
      <p:bldP spid="11" grpId="0" bldLvl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25566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刷提升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084580"/>
            <a:ext cx="10574655" cy="169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dirty="0"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[重庆一中2018高一下月考]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下列说法正确的是(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A．速度方向改变的运动一定是曲线运动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B．两个匀变速直线运动的合运动一定是匀变速直线运动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C．曲线运动一定是变加速运动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D．力与速度方向的夹角为锐角时，物体做加速曲线运动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322161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82851" y="950784"/>
            <a:ext cx="1026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dirty="0">
                <a:solidFill>
                  <a:srgbClr val="649226"/>
                </a:solidFill>
                <a:latin typeface="Impact" panose="020B0806030902050204" pitchFamily="34" charset="0"/>
              </a:rPr>
              <a:t>01</a:t>
            </a:r>
            <a:endParaRPr kumimoji="1" lang="zh-CN" altLang="en-US" sz="7200" dirty="0">
              <a:solidFill>
                <a:srgbClr val="649226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7567" y="3496962"/>
            <a:ext cx="88968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曲线运动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8462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刷提升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084580"/>
            <a:ext cx="10784205" cy="233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[福建莆田一中2019高一下期中]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在越野赛车时，一辆赛车在水平公路上减速转弯，从俯视图中可以看到，赛车沿圆周由P向Q行驶，下列图中画出了赛车转弯时所受合力的四种方式，你认为正确的是(　　)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030" y="38121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90" y="1816735"/>
            <a:ext cx="7204710" cy="1868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6938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刷提升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084580"/>
            <a:ext cx="10784205" cy="265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．如图所示为某质点做匀变速曲线运动的轨迹示意图，且质点运动到D点时速度方向与加速度方向恰好互相垂直，则质点从A点运动到E点的过程中，下列说法中正确的是(　　)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A．质点经过C点的速率比经过D点的大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B．质点经过A点时的加速度方向与速度方向的夹角小于90°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C．质点经过D点时的加速度比经过B点时的大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D．质点从B到E的过程中加速度方向与速度方向的夹角先增大后减小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030" y="36597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579" descr="BX2-9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8327390" y="1610360"/>
            <a:ext cx="2325370" cy="1751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6176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刷提升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084580"/>
            <a:ext cx="1078420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[河北邢台二中2018高一下月考]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如图所示，一块橡皮用细线悬挂于O点，用钉子靠着线的左侧，沿与水平方向成30°角的斜面向右以速度v匀速运动，运动中始终保持悬线竖直，下列说法正确的是(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A．橡皮的速度大小为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B．橡皮的速度大小为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C．橡皮的速度与水平方向成30°角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D．橡皮的速度与水平方向成45°角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35835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578" descr="GZBXBX2-11.EPS"/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9422130" y="1762125"/>
            <a:ext cx="1065530" cy="205422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" name="对象 8"/>
          <p:cNvGraphicFramePr/>
          <p:nvPr/>
        </p:nvGraphicFramePr>
        <p:xfrm>
          <a:off x="3079750" y="1748790"/>
          <a:ext cx="546100" cy="31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r:id="rId5" imgW="571500" imgH="342900" progId="Equation.KSEE3">
                  <p:embed/>
                </p:oleObj>
              </mc:Choice>
              <mc:Fallback>
                <p:oleObj r:id="rId5" imgW="571500" imgH="3429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79750" y="1748790"/>
                        <a:ext cx="546100" cy="31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/>
          <p:nvPr/>
        </p:nvGraphicFramePr>
        <p:xfrm>
          <a:off x="3022283" y="2060258"/>
          <a:ext cx="534035" cy="3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r:id="rId7" imgW="558800" imgH="355600" progId="Equation.KSEE3">
                  <p:embed/>
                </p:oleObj>
              </mc:Choice>
              <mc:Fallback>
                <p:oleObj r:id="rId7" imgW="558800" imgH="355600" progId="Equation.KSEE3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22283" y="2060258"/>
                        <a:ext cx="534035" cy="32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238500"/>
          <a:ext cx="914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r:id="rId9" imgW="914400" imgH="381000" progId="Equation.KSEE3">
                  <p:embed/>
                </p:oleObj>
              </mc:Choice>
              <mc:Fallback>
                <p:oleObj r:id="rId9" imgW="914400" imgH="3810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38800" y="3238500"/>
                        <a:ext cx="914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8462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刷提升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084580"/>
            <a:ext cx="1078420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[河南郑州一中2018高一下期中]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(多选)图甲是士兵训练直升机索降的情境．假设士兵沿绳索下滑后，竖直方向的v－t图像和水平方向的x－t图像分别如图乙、丙所示，则(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A．绳索中拉力可能倾斜向上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B．在地面上观察到士兵的运动轨迹是一条曲线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C．士兵始终处于失重状态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D．绳索中拉力先小于重力，后大于重力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38121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577" descr="GZBXBX2-12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198870" y="1868170"/>
            <a:ext cx="5254625" cy="1666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8462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刷提升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084580"/>
            <a:ext cx="10784205" cy="265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．(多选)玻璃生产线的最后有一台切割机，能将一定宽度但很长的原始玻璃板按需要的长度切成矩形．假设送入切割机的原始玻璃板的宽度是L＝2 m，它沿切割机的轨道(与玻璃板的两侧边平行)以v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＝0.15 m/s的速度水平向右匀速移动；已知割刀相对玻璃板的切割速度v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＝0.2 m/s，为了确保割下的玻璃板是矩形，则相对地面参考系(     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A．割刀运动的轨迹是一段直线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B．割刀完成一次切割的时间为10 s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C．割刀运动的实际速度大小为0.05         m/s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D．割刀完成一次切割的时间内，玻璃板的位移大小是1.5 m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38121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/>
          <p:cNvGraphicFramePr/>
          <p:nvPr/>
        </p:nvGraphicFramePr>
        <p:xfrm>
          <a:off x="4394200" y="3037840"/>
          <a:ext cx="393700" cy="3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3" imgW="419100" imgH="355600" progId="Equation.KSEE3">
                  <p:embed/>
                </p:oleObj>
              </mc:Choice>
              <mc:Fallback>
                <p:oleObj r:id="rId3" imgW="419100" imgH="355600" progId="Equation.KSEE3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4200" y="3037840"/>
                        <a:ext cx="393700" cy="325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8462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刷提升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084580"/>
            <a:ext cx="10784205" cy="233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．当汽车静止时，车内乘客看到窗外雨滴沿竖直方向OE匀速运动．现从t＝0时汽车由静止开始做甲、乙两种状态的匀加速启动，甲种状态启动后t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时刻，乘客看到从O点下落的雨滴从B处离开车窗，乙种状态启动后t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时刻，乘客看到从O点下落的雨滴从F处离开车窗，F为AB的中点．则t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∶t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为(　　)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030" y="38121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576" descr="BX2-5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8714105" y="2400300"/>
            <a:ext cx="1969135" cy="1187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5" y="2286000"/>
            <a:ext cx="4914900" cy="102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429960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刷素养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894080"/>
            <a:ext cx="8821420" cy="297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[福建厦门外国语学校2019高一下期中]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图是货场装卸货物的示意图，图中吊车向左运动的速率v恒定，使悬吊着的货物也以同一速率v做水平方向上的匀速运动．当货物距货车x时，吊车上的卷扬机突然启动，使货物在水平方向上仍以速度v匀速运动的同时，又沿竖直方向向上做加速度为a的匀加速运动．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(1)已知重力加速度为g，若货物的总质量为M，求卷扬机启动前、后吊绳上的拉力各是多大？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(2)以卷扬机启动瞬间物体所在位置为坐标原点O，水平向左为＋x方向，竖直向上为＋y方向，请在如图坐标系中画出货物运动的大致轨迹．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(3)为使货物到达货车时至少提升h高度，则v的最大值为多少？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426555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573" descr="19BSTWLZW1-19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657080" y="1136015"/>
            <a:ext cx="1951355" cy="17183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72" descr="19BSTWLZW1-20.TIF"/>
          <p:cNvPicPr>
            <a:picLocks noChangeAspect="1"/>
          </p:cNvPicPr>
          <p:nvPr/>
        </p:nvPicPr>
        <p:blipFill>
          <a:blip r:embed="rId4" r:link="rId3"/>
          <a:stretch>
            <a:fillRect/>
          </a:stretch>
        </p:blipFill>
        <p:spPr>
          <a:xfrm>
            <a:off x="9758680" y="2899410"/>
            <a:ext cx="1549400" cy="1346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2" y="108142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0245" y="1024255"/>
            <a:ext cx="45104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题型</a:t>
            </a:r>
            <a:r>
              <a:rPr kumimoji="1" lang="en-US" altLang="zh-CN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  </a:t>
            </a:r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曲线运动的条件及特点</a:t>
            </a:r>
          </a:p>
        </p:txBody>
      </p:sp>
      <p:sp>
        <p:nvSpPr>
          <p:cNvPr id="4" name="矩形 3"/>
          <p:cNvSpPr/>
          <p:nvPr/>
        </p:nvSpPr>
        <p:spPr>
          <a:xfrm>
            <a:off x="533402" y="37700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169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[北京师大附中2019高一上期末]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物体做曲线运动的条件是(　　)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A．物体运动的初速度不为零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B．物体所受的合力为变力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C．物体所受的合力的方向与速度方向不在同一条直线上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D．物体所受的合力的方向与加速度方向不在同一条直线上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030" y="37359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1"/>
      <p:bldP spid="4" grpId="0" bldLvl="0" animBg="1"/>
      <p:bldP spid="8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82843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169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[江西临川第一中学2019高一下月考]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某质点在一段时间内做曲线运动，则在此段时间内(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A．速度可以不变，加速度一定在不断变化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B．速度可以不变，加速度也可以不变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C．速度一定在不断变化，加速度可以不变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D．速度一定在不断变化，加速度一定在不断变化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379438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48426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1694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3．在地面附近下落的雨滴做曲线运动的原因可能是(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A．雨滴有初速度，受重力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B．雨滴有初速度，受重力、恒定浮力和空气阻力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C．雨滴有初速度，受重力、水平的风力和空气阻力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D．雨滴有初速度，受空气提供的变化的浮力和空气阻力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345021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7700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265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．如图所示，沿y轴方向的一个分运动的初速度v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是沿x轴方向的另一个分运动的初速度v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的2倍，而沿y轴方向的分加速度a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是沿x轴方向的分加速度a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的一半．对于这两个分运动的合运动，下列说法中正确的是(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A．一定是直线运动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B．一定是曲线运动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C．可能是曲线运动，也可能是直线运动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D．无法判定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030" y="37359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-2147482615" descr="BX2B-1.EPS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8432165" y="2192020"/>
            <a:ext cx="1717675" cy="1543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2" y="108142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0245" y="1024255"/>
            <a:ext cx="712851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题型2　曲线运动的轨迹和合外力的关系</a:t>
            </a:r>
          </a:p>
        </p:txBody>
      </p:sp>
      <p:sp>
        <p:nvSpPr>
          <p:cNvPr id="4" name="矩形 3"/>
          <p:cNvSpPr/>
          <p:nvPr/>
        </p:nvSpPr>
        <p:spPr>
          <a:xfrm>
            <a:off x="533402" y="5208287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74655" cy="361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[河北张家口第一中学2019高一下期中]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如图所示，高速摄像机记录了一名擅长飞牌、射牌的魔术师的发牌过程，虚线是飞出的扑克牌的轨迹，则扑克牌所受合外力F与速度v的关系正确的是(　　)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030" y="515011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-2147482612" descr="19BSTWLZW1-3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869690" y="3707130"/>
            <a:ext cx="1402715" cy="1028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-2147482611" descr="19BSTWLZW1-4.TIF"/>
          <p:cNvPicPr>
            <a:picLocks noChangeAspect="1"/>
          </p:cNvPicPr>
          <p:nvPr/>
        </p:nvPicPr>
        <p:blipFill>
          <a:blip r:embed="rId4" r:link="rId3"/>
          <a:stretch>
            <a:fillRect/>
          </a:stretch>
        </p:blipFill>
        <p:spPr>
          <a:xfrm>
            <a:off x="5981065" y="3476625"/>
            <a:ext cx="1466215" cy="1273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-2147482610" descr="19BSTWLZW1-5.TIF"/>
          <p:cNvPicPr>
            <a:picLocks noChangeAspect="1"/>
          </p:cNvPicPr>
          <p:nvPr/>
        </p:nvPicPr>
        <p:blipFill>
          <a:blip r:embed="rId5" r:link="rId3"/>
          <a:stretch>
            <a:fillRect/>
          </a:stretch>
        </p:blipFill>
        <p:spPr>
          <a:xfrm>
            <a:off x="8516620" y="3467735"/>
            <a:ext cx="1520190" cy="1290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595" y="3398520"/>
            <a:ext cx="2007870" cy="14293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039225" y="4839970"/>
            <a:ext cx="48895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532245" y="4839970"/>
            <a:ext cx="42926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pic>
        <p:nvPicPr>
          <p:cNvPr id="23" name="图片 -21474824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3030" y="2168525"/>
            <a:ext cx="1892935" cy="101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" name="文本框 32"/>
          <p:cNvSpPr txBox="1"/>
          <p:nvPr/>
        </p:nvSpPr>
        <p:spPr>
          <a:xfrm>
            <a:off x="1480185" y="4852035"/>
            <a:ext cx="52324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438650" y="4862830"/>
            <a:ext cx="52324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8" grpId="0"/>
      <p:bldP spid="12" grpId="0"/>
      <p:bldP spid="16" grpId="0"/>
      <p:bldP spid="22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43034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90245" y="1394460"/>
            <a:ext cx="1059370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[河北张家口第一中学2019高一下期中]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如图所示，一物体在水平恒力的作用下沿光滑水平面做曲线运动，当物体从M点运动到N点时，其速度方向恰好改变了90°，则物体从M点到N点的运动过程中，物体的速度将(　　)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A．不断增大               B．不断减小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C．先增大后减小        D．先减小后增大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0030" y="426936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-2147482609" descr="19BSTWLZW1-6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8498205" y="2108200"/>
            <a:ext cx="2100580" cy="1939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471362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275590" y="1147445"/>
            <a:ext cx="10574655" cy="297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[宁夏石嘴山第三中学2018高一下期末]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图所示，在风平浪静的海面上有一艘匀速行驶的邮轮．一名船员A用水桶B到海中取水．某段时间内，船员拉着连接水桶的绳索将装满水的水桶提起，同时船员和水桶以相同的水平速度相对于海面匀速运动，A与B之间的距离以                      的规律变化(H为A到海面的距离)．则在这段时间内水桶B的受力情况和相对于海面的运动轨迹正确的是(　　)</a:t>
            </a: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ts val="2500"/>
              </a:lnSpc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030" y="463131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7600" y="241300"/>
            <a:ext cx="4864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 </a:t>
            </a:r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曲线运动</a:t>
            </a:r>
            <a:endParaRPr kumimoji="1" lang="zh-CN" altLang="en-US" sz="2000" b="1" dirty="0">
              <a:solidFill>
                <a:srgbClr val="6492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-2147482608" descr="GZBXBX2-2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8754110" y="2724150"/>
            <a:ext cx="1896745" cy="1072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-2147482607" descr="GZBXBX2-3.EPS"/>
          <p:cNvPicPr>
            <a:picLocks noChangeAspect="1"/>
          </p:cNvPicPr>
          <p:nvPr/>
        </p:nvPicPr>
        <p:blipFill>
          <a:blip r:embed="rId4" r:link="rId3"/>
          <a:stretch>
            <a:fillRect/>
          </a:stretch>
        </p:blipFill>
        <p:spPr>
          <a:xfrm>
            <a:off x="1676400" y="2844800"/>
            <a:ext cx="809625" cy="1275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-2147482606" descr="GZBXBX2-4.TIF"/>
          <p:cNvPicPr>
            <a:picLocks noChangeAspect="1"/>
          </p:cNvPicPr>
          <p:nvPr/>
        </p:nvPicPr>
        <p:blipFill>
          <a:blip r:embed="rId5" r:link="rId3"/>
          <a:stretch>
            <a:fillRect/>
          </a:stretch>
        </p:blipFill>
        <p:spPr>
          <a:xfrm>
            <a:off x="3168015" y="2844800"/>
            <a:ext cx="763270" cy="1308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-2147482605" descr="GZBXBX2-5.TIF"/>
          <p:cNvPicPr>
            <a:picLocks noChangeAspect="1"/>
          </p:cNvPicPr>
          <p:nvPr/>
        </p:nvPicPr>
        <p:blipFill>
          <a:blip r:embed="rId6" r:link="rId3"/>
          <a:stretch>
            <a:fillRect/>
          </a:stretch>
        </p:blipFill>
        <p:spPr>
          <a:xfrm>
            <a:off x="4832350" y="2910840"/>
            <a:ext cx="908050" cy="1242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-2147482604" descr="GZBXBX2-6.TIF"/>
          <p:cNvPicPr>
            <a:picLocks noChangeAspect="1"/>
          </p:cNvPicPr>
          <p:nvPr/>
        </p:nvPicPr>
        <p:blipFill>
          <a:blip r:embed="rId7" r:link="rId3"/>
          <a:stretch>
            <a:fillRect/>
          </a:stretch>
        </p:blipFill>
        <p:spPr>
          <a:xfrm>
            <a:off x="6504305" y="2874010"/>
            <a:ext cx="984250" cy="1279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6661150" y="4248150"/>
            <a:ext cx="48895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45285" y="4318635"/>
            <a:ext cx="52324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168015" y="4248150"/>
            <a:ext cx="52324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071745" y="4275773"/>
            <a:ext cx="429260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430" y="1857375"/>
            <a:ext cx="1440180" cy="34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/>
      <p:bldP spid="12" grpId="0"/>
      <p:bldP spid="16" grpId="1"/>
      <p:bldP spid="17" grpId="1"/>
      <p:bldP spid="18" grpId="1"/>
      <p:bldP spid="19" grpId="1"/>
      <p:bldP spid="2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1158</Words>
  <Application>Microsoft Office PowerPoint</Application>
  <PresentationFormat>宽屏</PresentationFormat>
  <Paragraphs>203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等线</vt:lpstr>
      <vt:lpstr>等线 Light</vt:lpstr>
      <vt:lpstr>黑体</vt:lpstr>
      <vt:lpstr>楷体</vt:lpstr>
      <vt:lpstr>微软雅黑</vt:lpstr>
      <vt:lpstr>Arial</vt:lpstr>
      <vt:lpstr>Calibri</vt:lpstr>
      <vt:lpstr>Calibri Light</vt:lpstr>
      <vt:lpstr>Impact</vt:lpstr>
      <vt:lpstr>Office 主题​​</vt:lpstr>
      <vt:lpstr>1_Office 主题​​</vt:lpstr>
      <vt:lpstr>2_Office 主题​​</vt:lpstr>
      <vt:lpstr>Office 主题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Archer Cao</cp:lastModifiedBy>
  <cp:revision>68</cp:revision>
  <dcterms:created xsi:type="dcterms:W3CDTF">2019-02-27T09:50:00Z</dcterms:created>
  <dcterms:modified xsi:type="dcterms:W3CDTF">2020-03-06T04:10:15Z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